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85E2-8E2D-4C48-A227-59C2DD667C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E72E6-678E-4229-9E2F-C832E37A0E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76250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553C-63B9-452E-87F1-F8AA141FCF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6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huttle.com.tw/shuttl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A06D8-49C6-4708-AD49-F07E0C8D6B62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99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五崧捷運股份有限公司</a:t>
            </a:r>
          </a:p>
        </p:txBody>
      </p:sp>
      <p:pic>
        <p:nvPicPr>
          <p:cNvPr id="54276" name="Picture 3" descr="4730864000020050112093653to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268413"/>
            <a:ext cx="8280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7110F-CECB-41CA-B72B-7531AF9707C9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200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企業識別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335962" cy="3960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latin typeface="標楷體" pitchFamily="65" charset="-120"/>
              </a:rPr>
              <a:t>巨大的箭頭方向造型反白出英文</a:t>
            </a:r>
            <a:r>
              <a:rPr lang="en-US" altLang="zh-TW" sz="2000" smtClean="0">
                <a:latin typeface="標楷體" pitchFamily="65" charset="-120"/>
              </a:rPr>
              <a:t>Shuttle</a:t>
            </a:r>
            <a:r>
              <a:rPr lang="zh-TW" altLang="en-US" sz="2400" smtClean="0">
                <a:latin typeface="標楷體" pitchFamily="65" charset="-120"/>
              </a:rPr>
              <a:t>，表現出五崧的龐大運輸力量，也表現出五崧</a:t>
            </a:r>
            <a:r>
              <a:rPr lang="zh-TW" altLang="en-US" sz="2800" smtClean="0">
                <a:latin typeface="標楷體" pitchFamily="65" charset="-120"/>
              </a:rPr>
              <a:t>國際化</a:t>
            </a:r>
            <a:r>
              <a:rPr lang="zh-TW" altLang="en-US" sz="2400" smtClean="0">
                <a:latin typeface="標楷體" pitchFamily="65" charset="-120"/>
              </a:rPr>
              <a:t>的雄心</a:t>
            </a:r>
          </a:p>
          <a:p>
            <a:pPr eaLnBrk="1" hangingPunct="1">
              <a:lnSpc>
                <a:spcPct val="80000"/>
              </a:lnSpc>
            </a:pPr>
            <a:endParaRPr lang="zh-TW" altLang="en-US" sz="240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latin typeface="標楷體" pitchFamily="65" charset="-120"/>
              </a:rPr>
              <a:t>厚實的箭頭圖案，用三條藍線拉出快捷的速度感，來代表五崧“</a:t>
            </a:r>
            <a:r>
              <a:rPr lang="en-US" altLang="zh-TW" sz="2400" smtClean="0">
                <a:latin typeface="標楷體" pitchFamily="65" charset="-120"/>
              </a:rPr>
              <a:t>Shuttle”</a:t>
            </a:r>
            <a:r>
              <a:rPr lang="zh-TW" altLang="en-US" sz="2400" smtClean="0">
                <a:latin typeface="標楷體" pitchFamily="65" charset="-120"/>
              </a:rPr>
              <a:t>的經營理念是建立在</a:t>
            </a:r>
            <a:r>
              <a:rPr lang="zh-TW" altLang="en-US" sz="2800" smtClean="0">
                <a:latin typeface="標楷體" pitchFamily="65" charset="-120"/>
              </a:rPr>
              <a:t>「效率」、「品質」、「服務」</a:t>
            </a:r>
            <a:r>
              <a:rPr lang="zh-TW" altLang="en-US" sz="2400" smtClean="0">
                <a:latin typeface="標楷體" pitchFamily="65" charset="-120"/>
              </a:rPr>
              <a:t>的三大信念上，在全體員工的努力下，公司不斷的向前衝，創造出台灣最大最好的運輸服務公司</a:t>
            </a:r>
          </a:p>
          <a:p>
            <a:pPr eaLnBrk="1" hangingPunct="1">
              <a:lnSpc>
                <a:spcPct val="80000"/>
              </a:lnSpc>
            </a:pPr>
            <a:endParaRPr lang="zh-TW" altLang="en-US" sz="240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latin typeface="標楷體" pitchFamily="65" charset="-120"/>
              </a:rPr>
              <a:t>五崧的主色系是以鮮艷的藍色與紅色組成，藍色代表四通八達、無遠弗屆的穹空寰宇，紅色代表高效率的速度下產生的光與熱，帶領著“</a:t>
            </a:r>
            <a:r>
              <a:rPr lang="en-US" altLang="zh-TW" sz="2400" smtClean="0">
                <a:latin typeface="標楷體" pitchFamily="65" charset="-120"/>
              </a:rPr>
              <a:t>Shuttle”</a:t>
            </a:r>
            <a:r>
              <a:rPr lang="zh-TW" altLang="en-US" sz="2400" smtClean="0">
                <a:latin typeface="標楷體" pitchFamily="65" charset="-120"/>
              </a:rPr>
              <a:t>遍及台灣每一個角落</a:t>
            </a:r>
          </a:p>
        </p:txBody>
      </p:sp>
      <p:pic>
        <p:nvPicPr>
          <p:cNvPr id="63493" name="Picture 4" descr="logo-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3534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B29B3-0BD3-4CB6-81A3-940DE0A2631B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200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車隊介紹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77875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多年來不斷投入各項器材、設備、特殊載具、支援體系的建立與汰舊換新。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規模與專業均為</a:t>
            </a:r>
            <a:r>
              <a:rPr lang="zh-TW" altLang="en-US" sz="2800" smtClean="0">
                <a:latin typeface="標楷體" pitchFamily="65" charset="-120"/>
              </a:rPr>
              <a:t>全國第一</a:t>
            </a:r>
            <a:r>
              <a:rPr lang="zh-TW" altLang="en-US" sz="2400" smtClean="0">
                <a:latin typeface="標楷體" pitchFamily="65" charset="-120"/>
              </a:rPr>
              <a:t>。</a:t>
            </a:r>
            <a:endParaRPr lang="zh-TW" altLang="en-US" sz="2800" smtClean="0"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不僅有</a:t>
            </a:r>
            <a:r>
              <a:rPr lang="zh-TW" altLang="en-US" sz="2800" smtClean="0">
                <a:latin typeface="標楷體" pitchFamily="65" charset="-120"/>
              </a:rPr>
              <a:t>全台唯一</a:t>
            </a:r>
            <a:r>
              <a:rPr lang="zh-TW" altLang="en-US" sz="2400" smtClean="0">
                <a:latin typeface="標楷體" pitchFamily="65" charset="-120"/>
              </a:rPr>
              <a:t>可承載</a:t>
            </a:r>
            <a:r>
              <a:rPr lang="en-US" altLang="zh-TW" sz="2400" smtClean="0">
                <a:latin typeface="標楷體" pitchFamily="65" charset="-120"/>
              </a:rPr>
              <a:t>12</a:t>
            </a:r>
            <a:r>
              <a:rPr lang="zh-TW" altLang="en-US" sz="2400" smtClean="0">
                <a:latin typeface="標楷體" pitchFamily="65" charset="-120"/>
              </a:rPr>
              <a:t>吋晶圓廠特殊設備的運輸工具，更提供</a:t>
            </a:r>
            <a:r>
              <a:rPr lang="zh-TW" altLang="en-US" sz="2800" smtClean="0">
                <a:latin typeface="標楷體" pitchFamily="65" charset="-120"/>
              </a:rPr>
              <a:t>零下</a:t>
            </a:r>
            <a:r>
              <a:rPr lang="en-US" altLang="zh-TW" sz="2400" smtClean="0">
                <a:latin typeface="標楷體" pitchFamily="65" charset="-120"/>
              </a:rPr>
              <a:t>20℃</a:t>
            </a:r>
            <a:r>
              <a:rPr lang="zh-TW" altLang="en-US" sz="2400" smtClean="0">
                <a:latin typeface="標楷體" pitchFamily="65" charset="-120"/>
              </a:rPr>
              <a:t>的載運品質保證。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所有的設備與載具，均隨時依照</a:t>
            </a:r>
            <a:r>
              <a:rPr lang="zh-TW" altLang="en-US" sz="2800" smtClean="0">
                <a:latin typeface="標楷體" pitchFamily="65" charset="-120"/>
              </a:rPr>
              <a:t>顧客的需求</a:t>
            </a:r>
            <a:r>
              <a:rPr lang="zh-TW" altLang="en-US" sz="2400" smtClean="0">
                <a:latin typeface="標楷體" pitchFamily="65" charset="-120"/>
              </a:rPr>
              <a:t>而預先增添，以</a:t>
            </a:r>
            <a:r>
              <a:rPr lang="zh-TW" altLang="en-US" sz="2800" smtClean="0">
                <a:latin typeface="標楷體" pitchFamily="65" charset="-120"/>
              </a:rPr>
              <a:t>即時配合顧客</a:t>
            </a:r>
            <a:r>
              <a:rPr lang="zh-TW" altLang="en-US" sz="2400" smtClean="0">
                <a:latin typeface="標楷體" pitchFamily="65" charset="-120"/>
              </a:rPr>
              <a:t>的產能與彈性調度。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05F57-41F6-4AFA-97B6-4B11EC1F26C0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200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品質政策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707313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標楷體" pitchFamily="65" charset="-120"/>
              </a:rPr>
              <a:t>『</a:t>
            </a:r>
            <a:r>
              <a:rPr lang="zh-TW" altLang="en-US" sz="2800" smtClean="0">
                <a:latin typeface="標楷體" pitchFamily="65" charset="-120"/>
              </a:rPr>
              <a:t>顧客滿意</a:t>
            </a:r>
            <a:r>
              <a:rPr lang="en-US" altLang="zh-TW" sz="2800" smtClean="0">
                <a:latin typeface="標楷體" pitchFamily="65" charset="-120"/>
              </a:rPr>
              <a:t>』</a:t>
            </a:r>
            <a:r>
              <a:rPr lang="en-US" altLang="zh-TW" sz="2400" smtClean="0">
                <a:latin typeface="標楷體" pitchFamily="65" charset="-12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400" smtClean="0">
                <a:latin typeface="標楷體" pitchFamily="65" charset="-120"/>
              </a:rPr>
              <a:t>	</a:t>
            </a:r>
            <a:r>
              <a:rPr lang="zh-TW" altLang="en-US" sz="2400" smtClean="0">
                <a:latin typeface="標楷體" pitchFamily="65" charset="-120"/>
              </a:rPr>
              <a:t>依顧客要求，以最安全、專業與高效率、高品質之方式完成任務。期以不斷檢討、改良作業流程、創造需要，提高服務的附加價值，以滿足顧客並共造雙贏！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</a:rPr>
              <a:t>品質承諾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smtClean="0">
                <a:latin typeface="標楷體" pitchFamily="65" charset="-120"/>
              </a:rPr>
              <a:t>	秉持「誠」、「信」的理念永續經營，與客戶共同成長，與員工共同創業。做，就做最好的。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</a:rPr>
              <a:t>品質認證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smtClean="0">
                <a:latin typeface="標楷體" pitchFamily="65" charset="-120"/>
              </a:rPr>
              <a:t>	榮獲</a:t>
            </a:r>
            <a:r>
              <a:rPr lang="en-US" altLang="zh-TW" sz="2400" smtClean="0">
                <a:latin typeface="標楷體" pitchFamily="65" charset="-120"/>
              </a:rPr>
              <a:t>ISO 9001:2000 </a:t>
            </a:r>
            <a:r>
              <a:rPr lang="zh-TW" altLang="en-US" sz="2400" smtClean="0">
                <a:latin typeface="標楷體" pitchFamily="65" charset="-120"/>
              </a:rPr>
              <a:t>認證。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smtClean="0">
                <a:latin typeface="標楷體" pitchFamily="65" charset="-120"/>
              </a:rPr>
              <a:t>	</a:t>
            </a:r>
          </a:p>
        </p:txBody>
      </p:sp>
      <p:pic>
        <p:nvPicPr>
          <p:cNvPr id="65541" name="Picture 4" descr="MCj008864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933825"/>
            <a:ext cx="208756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50AE9-BFEF-4563-A6EE-065C4B3CE19B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298575"/>
            <a:ext cx="7273925" cy="4286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latin typeface="新細明體" pitchFamily="18" charset="-120"/>
              </a:rPr>
              <a:t>行動數據自動通報即時貨況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b="1" smtClean="0">
                <a:solidFill>
                  <a:srgbClr val="FF9900"/>
                </a:solidFill>
                <a:ea typeface="Arial Unicode MS" pitchFamily="34" charset="-120"/>
                <a:cs typeface="Arial Unicode MS" pitchFamily="34" charset="-120"/>
              </a:rPr>
              <a:t>E-mail / FTP / Website</a:t>
            </a:r>
            <a:r>
              <a:rPr lang="zh-TW" altLang="en-US" sz="2800" b="1" smtClean="0">
                <a:solidFill>
                  <a:srgbClr val="FF9900"/>
                </a:solidFill>
                <a:latin typeface="新細明體" pitchFamily="18" charset="-120"/>
              </a:rPr>
              <a:t>網路</a:t>
            </a:r>
            <a:r>
              <a:rPr lang="en-US" altLang="zh-TW" sz="2800" b="1" smtClean="0">
                <a:solidFill>
                  <a:srgbClr val="FF9900"/>
                </a:solidFill>
                <a:ea typeface="Arial Unicode MS" pitchFamily="34" charset="-120"/>
                <a:cs typeface="Arial Unicode MS" pitchFamily="34" charset="-120"/>
              </a:rPr>
              <a:t>e</a:t>
            </a:r>
            <a:r>
              <a:rPr lang="zh-TW" altLang="en-US" sz="2800" b="1" smtClean="0">
                <a:solidFill>
                  <a:srgbClr val="FF9900"/>
                </a:solidFill>
                <a:latin typeface="新細明體" pitchFamily="18" charset="-120"/>
              </a:rPr>
              <a:t>化作業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latin typeface="新細明體" pitchFamily="18" charset="-120"/>
              </a:rPr>
              <a:t>提存貨</a:t>
            </a:r>
            <a:r>
              <a:rPr lang="en-US" altLang="zh-TW" sz="2800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</a:t>
            </a:r>
            <a:r>
              <a:rPr lang="zh-TW" altLang="en-US" sz="2800" b="1" smtClean="0">
                <a:latin typeface="新細明體" pitchFamily="18" charset="-120"/>
              </a:rPr>
              <a:t>化清點作業（國際快遞業）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solidFill>
                  <a:srgbClr val="FF9900"/>
                </a:solidFill>
                <a:latin typeface="新細明體" pitchFamily="18" charset="-120"/>
              </a:rPr>
              <a:t>全省調度網暨全省通關網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latin typeface="新細明體" pitchFamily="18" charset="-120"/>
              </a:rPr>
              <a:t>交易自動計價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solidFill>
                  <a:srgbClr val="FF9900"/>
                </a:solidFill>
                <a:latin typeface="新細明體" pitchFamily="18" charset="-120"/>
              </a:rPr>
              <a:t>客製化電子帳單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latin typeface="新細明體" pitchFamily="18" charset="-120"/>
              </a:rPr>
              <a:t>所有運次自動轉換為司機獎金薪資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solidFill>
                  <a:srgbClr val="FF9900"/>
                </a:solidFill>
                <a:latin typeface="新細明體" pitchFamily="18" charset="-120"/>
              </a:rPr>
              <a:t>決策支援營運分析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latin typeface="新細明體" pitchFamily="18" charset="-120"/>
              </a:rPr>
              <a:t>專業主動式服務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solidFill>
                  <a:srgbClr val="FF9900"/>
                </a:solidFill>
                <a:latin typeface="新細明體" pitchFamily="18" charset="-120"/>
              </a:rPr>
              <a:t>對客戶做有系統且完善之關係管理</a:t>
            </a:r>
          </a:p>
        </p:txBody>
      </p:sp>
      <p:sp>
        <p:nvSpPr>
          <p:cNvPr id="203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0" smtClean="0">
                <a:solidFill>
                  <a:schemeClr val="tx1"/>
                </a:solidFill>
              </a:rPr>
              <a:t>策略目標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59BE9-D8C1-427A-9BD1-3FA64FC47E0F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67587" name="Picture 2" descr="mis001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900113" y="476250"/>
            <a:ext cx="7451725" cy="5589588"/>
          </a:xfrm>
          <a:noFill/>
          <a:ln w="38100">
            <a:solidFill>
              <a:srgbClr val="FFFF00"/>
            </a:solidFill>
          </a:ln>
        </p:spPr>
      </p:pic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3924300" y="6092825"/>
            <a:ext cx="178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</a:rPr>
              <a:t>資料來源：五崧公司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A6E4C-A869-453B-8E07-710196297D43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8611" name="Picture 2" descr="mis002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539750" y="333375"/>
            <a:ext cx="7921625" cy="5940425"/>
          </a:xfrm>
          <a:noFill/>
          <a:ln w="38100">
            <a:solidFill>
              <a:srgbClr val="FFFF00"/>
            </a:solidFill>
          </a:ln>
        </p:spPr>
      </p:pic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3419475" y="6165850"/>
            <a:ext cx="178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</a:rPr>
              <a:t>資料來源：五崧公司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18788-0029-439E-A752-20EAADA5091F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69635" name="Picture 2" descr="mis007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1042988" y="549275"/>
            <a:ext cx="7164387" cy="5373688"/>
          </a:xfrm>
          <a:noFill/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3635375" y="5949950"/>
            <a:ext cx="178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</a:rPr>
              <a:t>資料來源：五崧公司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DA1E0-8187-45B1-B53A-3058B17FF8E1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0659" name="Picture 2" descr="002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936B-B3A3-433E-A2A0-C550214121EB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96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0" smtClean="0">
                <a:solidFill>
                  <a:schemeClr val="tx1"/>
                </a:solidFill>
              </a:rPr>
              <a:t>成效評估</a:t>
            </a:r>
          </a:p>
        </p:txBody>
      </p:sp>
      <p:pic>
        <p:nvPicPr>
          <p:cNvPr id="71684" name="Picture 3" descr="mis003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468313" y="1196975"/>
            <a:ext cx="8243887" cy="4973638"/>
          </a:xfrm>
          <a:noFill/>
          <a:ln w="38100">
            <a:solidFill>
              <a:srgbClr val="FFFF00"/>
            </a:solidFill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7667625" y="5805488"/>
            <a:ext cx="863600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7667625" y="3644900"/>
            <a:ext cx="936625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3348038" y="6237288"/>
            <a:ext cx="178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</a:rPr>
              <a:t>資料來源：五崧公司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F1E82-9476-4587-B9B6-895A4A1A1733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99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壹：</a:t>
            </a:r>
            <a:r>
              <a:rPr lang="zh-TW" altLang="en-US" smtClean="0">
                <a:latin typeface="Times New Roman" pitchFamily="18" charset="0"/>
              </a:rPr>
              <a:t>公司簡介</a:t>
            </a:r>
          </a:p>
        </p:txBody>
      </p:sp>
      <p:pic>
        <p:nvPicPr>
          <p:cNvPr id="55300" name="Picture 5" descr="tru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492375"/>
            <a:ext cx="68405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5B87E-94D7-427B-AADA-42D65EF3A22E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99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有關五崧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512888"/>
            <a:ext cx="8202612" cy="4110037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創立於</a:t>
            </a:r>
            <a:r>
              <a:rPr lang="en-US" altLang="zh-TW" sz="2800" smtClean="0">
                <a:latin typeface="標楷體" pitchFamily="65" charset="-120"/>
              </a:rPr>
              <a:t>1984</a:t>
            </a:r>
            <a:r>
              <a:rPr lang="zh-TW" altLang="en-US" sz="2800" smtClean="0">
                <a:latin typeface="標楷體" pitchFamily="65" charset="-120"/>
              </a:rPr>
              <a:t>年</a:t>
            </a:r>
          </a:p>
          <a:p>
            <a:pPr eaLnBrk="1" hangingPunct="1"/>
            <a:r>
              <a:rPr lang="zh-TW" altLang="en-US" sz="2800" smtClean="0"/>
              <a:t>董事長：邱文賢</a:t>
            </a:r>
          </a:p>
          <a:p>
            <a:pPr eaLnBrk="1" hangingPunct="1">
              <a:buFontTx/>
              <a:buNone/>
            </a:pPr>
            <a:endParaRPr lang="zh-TW" altLang="en-US" sz="2800" smtClean="0"/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價值</a:t>
            </a:r>
            <a:r>
              <a:rPr lang="en-US" altLang="zh-TW" sz="2400" smtClean="0">
                <a:latin typeface="標楷體" pitchFamily="65" charset="-120"/>
              </a:rPr>
              <a:t>(Value)</a:t>
            </a:r>
            <a:r>
              <a:rPr lang="zh-TW" altLang="en-US" sz="2800" smtClean="0">
                <a:latin typeface="標楷體" pitchFamily="65" charset="-120"/>
              </a:rPr>
              <a:t>的創造，是企業經營最重要的使命</a:t>
            </a:r>
            <a:endParaRPr lang="zh-TW" altLang="en-US" sz="2800" smtClean="0"/>
          </a:p>
          <a:p>
            <a:pPr eaLnBrk="1" hangingPunct="1"/>
            <a:r>
              <a:rPr lang="zh-TW" altLang="en-US" sz="2400" smtClean="0">
                <a:latin typeface="標楷體" pitchFamily="65" charset="-120"/>
              </a:rPr>
              <a:t>隨著台灣高科技業成長的腳步，長久以來，始終專注深耕台灣高科技產業報關、運輸作業以及專業物流服務，並以</a:t>
            </a:r>
            <a:r>
              <a:rPr lang="zh-TW" altLang="en-US" sz="2800" smtClean="0">
                <a:latin typeface="標楷體" pitchFamily="65" charset="-120"/>
              </a:rPr>
              <a:t>價值的整合者</a:t>
            </a:r>
            <a:r>
              <a:rPr lang="zh-TW" altLang="en-US" sz="2400" smtClean="0">
                <a:latin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</a:rPr>
              <a:t>Value Integrator</a:t>
            </a:r>
            <a:r>
              <a:rPr lang="zh-TW" altLang="en-US" sz="2400" smtClean="0">
                <a:latin typeface="標楷體" pitchFamily="65" charset="-120"/>
              </a:rPr>
              <a:t>）自許</a:t>
            </a:r>
          </a:p>
        </p:txBody>
      </p:sp>
      <p:pic>
        <p:nvPicPr>
          <p:cNvPr id="56325" name="Picture 4" descr="MCj027912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25538"/>
            <a:ext cx="24495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22F3D-6506-4DD6-A5C3-650500CAB2F6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99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有關五崧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582738"/>
            <a:ext cx="7748587" cy="4181475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latin typeface="標楷體" pitchFamily="65" charset="-120"/>
              </a:rPr>
              <a:t>在產業競爭趨於全球化的同時，精準地與顧客供應鏈、需求鏈相結合，提供顧客</a:t>
            </a:r>
            <a:r>
              <a:rPr lang="zh-TW" altLang="en-US" sz="2800" smtClean="0">
                <a:latin typeface="標楷體" pitchFamily="65" charset="-120"/>
              </a:rPr>
              <a:t>專業的</a:t>
            </a:r>
            <a:r>
              <a:rPr lang="zh-TW" altLang="en-US" sz="2000" smtClean="0">
                <a:latin typeface="標楷體" pitchFamily="65" charset="-120"/>
              </a:rPr>
              <a:t>（</a:t>
            </a:r>
            <a:r>
              <a:rPr lang="en-US" altLang="zh-TW" sz="2000" smtClean="0">
                <a:latin typeface="標楷體" pitchFamily="65" charset="-120"/>
              </a:rPr>
              <a:t>Professionalism</a:t>
            </a:r>
            <a:r>
              <a:rPr lang="zh-TW" altLang="en-US" sz="2000" smtClean="0">
                <a:latin typeface="標楷體" pitchFamily="65" charset="-120"/>
              </a:rPr>
              <a:t>）</a:t>
            </a:r>
            <a:r>
              <a:rPr lang="zh-TW" altLang="en-US" sz="2400" smtClean="0">
                <a:latin typeface="標楷體" pitchFamily="65" charset="-120"/>
              </a:rPr>
              <a:t>、</a:t>
            </a:r>
            <a:r>
              <a:rPr lang="zh-TW" altLang="en-US" sz="2800" smtClean="0">
                <a:latin typeface="標楷體" pitchFamily="65" charset="-120"/>
              </a:rPr>
              <a:t>速度的</a:t>
            </a:r>
            <a:r>
              <a:rPr lang="zh-TW" altLang="en-US" sz="2000" smtClean="0">
                <a:latin typeface="標楷體" pitchFamily="65" charset="-120"/>
              </a:rPr>
              <a:t>（</a:t>
            </a:r>
            <a:r>
              <a:rPr lang="en-US" altLang="zh-TW" sz="2000" smtClean="0">
                <a:latin typeface="標楷體" pitchFamily="65" charset="-120"/>
              </a:rPr>
              <a:t>Speed</a:t>
            </a:r>
            <a:r>
              <a:rPr lang="zh-TW" altLang="en-US" sz="2000" smtClean="0">
                <a:latin typeface="標楷體" pitchFamily="65" charset="-120"/>
              </a:rPr>
              <a:t>）</a:t>
            </a:r>
            <a:r>
              <a:rPr lang="zh-TW" altLang="en-US" sz="2400" smtClean="0">
                <a:latin typeface="標楷體" pitchFamily="65" charset="-120"/>
              </a:rPr>
              <a:t>、</a:t>
            </a:r>
            <a:r>
              <a:rPr lang="zh-TW" altLang="en-US" sz="2800" smtClean="0">
                <a:latin typeface="標楷體" pitchFamily="65" charset="-120"/>
              </a:rPr>
              <a:t>安全的</a:t>
            </a:r>
            <a:r>
              <a:rPr lang="zh-TW" altLang="en-US" sz="2000" smtClean="0">
                <a:latin typeface="標楷體" pitchFamily="65" charset="-120"/>
              </a:rPr>
              <a:t>（</a:t>
            </a:r>
            <a:r>
              <a:rPr lang="en-US" altLang="zh-TW" sz="2000" smtClean="0">
                <a:latin typeface="標楷體" pitchFamily="65" charset="-120"/>
              </a:rPr>
              <a:t>Security</a:t>
            </a:r>
            <a:r>
              <a:rPr lang="zh-TW" altLang="en-US" sz="2000" smtClean="0">
                <a:latin typeface="標楷體" pitchFamily="65" charset="-120"/>
              </a:rPr>
              <a:t>）</a:t>
            </a:r>
            <a:r>
              <a:rPr lang="en-US" altLang="zh-TW" sz="2400" smtClean="0">
                <a:latin typeface="標楷體" pitchFamily="65" charset="-120"/>
              </a:rPr>
              <a:t>JIT</a:t>
            </a:r>
            <a:r>
              <a:rPr lang="zh-TW" altLang="en-US" sz="2400" smtClean="0">
                <a:latin typeface="標楷體" pitchFamily="65" charset="-120"/>
              </a:rPr>
              <a:t>零時差優質服務，即時透明化的物流流程，讓顧客提升績效，獲取最大利潤</a:t>
            </a:r>
          </a:p>
          <a:p>
            <a:pPr eaLnBrk="1" hangingPunct="1">
              <a:buFontTx/>
              <a:buNone/>
            </a:pPr>
            <a:endParaRPr lang="zh-TW" altLang="en-US" sz="2400" smtClean="0">
              <a:latin typeface="標楷體" pitchFamily="65" charset="-120"/>
            </a:endParaRPr>
          </a:p>
          <a:p>
            <a:pPr eaLnBrk="1" hangingPunct="1"/>
            <a:r>
              <a:rPr lang="zh-TW" altLang="en-US" sz="2400" smtClean="0">
                <a:latin typeface="標楷體" pitchFamily="65" charset="-120"/>
              </a:rPr>
              <a:t>五崧捷運運送的不只是貨物</a:t>
            </a:r>
          </a:p>
          <a:p>
            <a:pPr eaLnBrk="1" hangingPunct="1">
              <a:buFontTx/>
              <a:buNone/>
            </a:pPr>
            <a:r>
              <a:rPr lang="zh-TW" altLang="en-US" sz="2400" smtClean="0">
                <a:latin typeface="標楷體" pitchFamily="65" charset="-120"/>
              </a:rPr>
              <a:t>	而是經過精心整合過的</a:t>
            </a:r>
            <a:r>
              <a:rPr lang="zh-TW" altLang="en-US" sz="2800" smtClean="0">
                <a:latin typeface="標楷體" pitchFamily="65" charset="-120"/>
              </a:rPr>
              <a:t>價值</a:t>
            </a:r>
            <a:r>
              <a:rPr lang="en-US" altLang="zh-TW" sz="2400" smtClean="0">
                <a:latin typeface="標楷體" pitchFamily="65" charset="-120"/>
              </a:rPr>
              <a:t>(Value)!!</a:t>
            </a:r>
          </a:p>
        </p:txBody>
      </p:sp>
      <p:pic>
        <p:nvPicPr>
          <p:cNvPr id="57349" name="Picture 4" descr="MCj023882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644900"/>
            <a:ext cx="13128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C55FF-93DC-4E02-B344-FC1A04689336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99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公司沿革</a:t>
            </a:r>
            <a:r>
              <a:rPr lang="en-US" altLang="zh-TW" sz="4400" smtClean="0"/>
              <a:t>-</a:t>
            </a:r>
            <a:r>
              <a:rPr lang="zh-TW" altLang="en-US" sz="4400" smtClean="0"/>
              <a:t>大事紀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85018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1980</a:t>
            </a:r>
            <a:r>
              <a:rPr lang="zh-TW" altLang="en-US" sz="2400" smtClean="0">
                <a:latin typeface="標楷體" pitchFamily="65" charset="-120"/>
              </a:rPr>
              <a:t>年</a:t>
            </a:r>
            <a:r>
              <a:rPr lang="en-US" altLang="zh-TW" sz="2400" smtClean="0">
                <a:latin typeface="標楷體" pitchFamily="65" charset="-120"/>
              </a:rPr>
              <a:t>11</a:t>
            </a:r>
            <a:r>
              <a:rPr lang="zh-TW" altLang="en-US" sz="2400" smtClean="0">
                <a:latin typeface="標楷體" pitchFamily="65" charset="-120"/>
              </a:rPr>
              <a:t>月送出第一張電腦通關報單，為我國通關自動化踏出新的里程碑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1992</a:t>
            </a:r>
            <a:r>
              <a:rPr lang="zh-TW" altLang="en-US" sz="2400" smtClean="0">
                <a:latin typeface="標楷體" pitchFamily="65" charset="-120"/>
              </a:rPr>
              <a:t>年獲交通部頒發「優良卡車運輸公司獎」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1995</a:t>
            </a:r>
            <a:r>
              <a:rPr lang="zh-TW" altLang="en-US" sz="2400" smtClean="0">
                <a:latin typeface="標楷體" pitchFamily="65" charset="-120"/>
              </a:rPr>
              <a:t>年國家</a:t>
            </a:r>
            <a:r>
              <a:rPr lang="en-US" altLang="zh-TW" sz="2400" smtClean="0">
                <a:latin typeface="標楷體" pitchFamily="65" charset="-120"/>
              </a:rPr>
              <a:t>NII</a:t>
            </a:r>
            <a:r>
              <a:rPr lang="zh-TW" altLang="en-US" sz="2400" smtClean="0">
                <a:latin typeface="標楷體" pitchFamily="65" charset="-120"/>
              </a:rPr>
              <a:t>計畫選定五崧（第一家）與顧客完成報關資料傳輸連線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1995</a:t>
            </a:r>
            <a:r>
              <a:rPr lang="zh-TW" altLang="en-US" sz="2400" smtClean="0">
                <a:latin typeface="標楷體" pitchFamily="65" charset="-120"/>
              </a:rPr>
              <a:t>年與</a:t>
            </a:r>
            <a:r>
              <a:rPr lang="en-US" altLang="zh-TW" sz="2400" smtClean="0">
                <a:latin typeface="標楷體" pitchFamily="65" charset="-120"/>
              </a:rPr>
              <a:t>1996</a:t>
            </a:r>
            <a:r>
              <a:rPr lang="zh-TW" altLang="en-US" sz="2400" smtClean="0">
                <a:latin typeface="標楷體" pitchFamily="65" charset="-120"/>
              </a:rPr>
              <a:t>年，兩度榮膺財政部評鑑「全國最優良報關行」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1997</a:t>
            </a:r>
            <a:r>
              <a:rPr lang="zh-TW" altLang="en-US" sz="2400" smtClean="0">
                <a:latin typeface="標楷體" pitchFamily="65" charset="-120"/>
              </a:rPr>
              <a:t>年獲中華民國服務業品質發展協會頒報關運輸類「金質服務獎」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1998</a:t>
            </a:r>
            <a:r>
              <a:rPr lang="zh-TW" altLang="en-US" sz="2400" smtClean="0">
                <a:latin typeface="標楷體" pitchFamily="65" charset="-120"/>
              </a:rPr>
              <a:t>年通過</a:t>
            </a:r>
            <a:r>
              <a:rPr lang="en-US" altLang="zh-TW" sz="2400" smtClean="0">
                <a:latin typeface="標楷體" pitchFamily="65" charset="-120"/>
              </a:rPr>
              <a:t>ISO-9002</a:t>
            </a:r>
            <a:r>
              <a:rPr lang="zh-TW" altLang="en-US" sz="2400" smtClean="0">
                <a:latin typeface="標楷體" pitchFamily="65" charset="-120"/>
              </a:rPr>
              <a:t>報關與運輸雙重認證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2001</a:t>
            </a:r>
            <a:r>
              <a:rPr lang="zh-TW" altLang="en-US" sz="2400" smtClean="0">
                <a:latin typeface="標楷體" pitchFamily="65" charset="-120"/>
              </a:rPr>
              <a:t>年通過</a:t>
            </a:r>
            <a:r>
              <a:rPr lang="en-US" altLang="zh-TW" sz="2400" smtClean="0">
                <a:latin typeface="標楷體" pitchFamily="65" charset="-120"/>
              </a:rPr>
              <a:t>ISO-9001</a:t>
            </a:r>
            <a:r>
              <a:rPr lang="zh-TW" altLang="en-US" sz="2400" smtClean="0">
                <a:latin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</a:rPr>
              <a:t>2000</a:t>
            </a:r>
            <a:r>
              <a:rPr lang="zh-TW" altLang="en-US" sz="2400" smtClean="0">
                <a:latin typeface="標楷體" pitchFamily="65" charset="-120"/>
              </a:rPr>
              <a:t>年版）報關與運輸雙重認證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</a:rPr>
              <a:t>2002</a:t>
            </a:r>
            <a:r>
              <a:rPr lang="zh-TW" altLang="en-US" sz="2400" smtClean="0">
                <a:latin typeface="標楷體" pitchFamily="65" charset="-120"/>
              </a:rPr>
              <a:t>年獲經濟部商業司評審為「物流運籌營運流程整合技術推廣應用」之優良廠商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BF23D-A369-48AF-960E-0D3B4B371F5C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99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公司願景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920037" cy="381635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展望</a:t>
            </a:r>
            <a:r>
              <a:rPr lang="en-US" altLang="zh-TW" sz="2800" smtClean="0">
                <a:latin typeface="標楷體" pitchFamily="65" charset="-120"/>
              </a:rPr>
              <a:t>21</a:t>
            </a:r>
            <a:r>
              <a:rPr lang="zh-TW" altLang="en-US" sz="2800" smtClean="0">
                <a:latin typeface="標楷體" pitchFamily="65" charset="-120"/>
              </a:rPr>
              <a:t>世紀，五崧捷運正以前瞻的國際視野、快速靈巧的彈性佈局，迎戰科技新未來，並在最短時間內實現：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建立全國專業報關服務網 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建立全國專業配送服務網 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中、港、台全方位物流服務的提供者 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全台對外運籌服務窗口</a:t>
            </a:r>
            <a:endParaRPr lang="zh-TW" altLang="en-US" smtClean="0"/>
          </a:p>
        </p:txBody>
      </p:sp>
      <p:pic>
        <p:nvPicPr>
          <p:cNvPr id="59397" name="Picture 4" descr="MCj02999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781300"/>
            <a:ext cx="15621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8853" name="Text Box 5"/>
          <p:cNvSpPr txBox="1">
            <a:spLocks noChangeArrowheads="1"/>
          </p:cNvSpPr>
          <p:nvPr/>
        </p:nvSpPr>
        <p:spPr bwMode="auto">
          <a:xfrm>
            <a:off x="900113" y="5084763"/>
            <a:ext cx="6192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為有需要的客戶提供更新、更快、更全面的「整合式價值網」，共創「雙贏」新未來！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BDF60-A50B-441C-828E-600FCB5CF245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99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經營理念</a:t>
            </a:r>
          </a:p>
        </p:txBody>
      </p:sp>
      <p:sp>
        <p:nvSpPr>
          <p:cNvPr id="1999875" name="Text Box 3"/>
          <p:cNvSpPr txBox="1">
            <a:spLocks noChangeArrowheads="1"/>
          </p:cNvSpPr>
          <p:nvPr/>
        </p:nvSpPr>
        <p:spPr bwMode="auto">
          <a:xfrm>
            <a:off x="1187450" y="1484313"/>
            <a:ext cx="62642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以</a:t>
            </a:r>
            <a:r>
              <a:rPr kumimoji="0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顧客滿意</a:t>
            </a:r>
            <a:r>
              <a:rPr kumimoji="0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為目標，提供高品質、高效率的全方位物流服務。</a:t>
            </a:r>
          </a:p>
        </p:txBody>
      </p:sp>
      <p:sp>
        <p:nvSpPr>
          <p:cNvPr id="1999876" name="Text Box 4"/>
          <p:cNvSpPr txBox="1">
            <a:spLocks noChangeArrowheads="1"/>
          </p:cNvSpPr>
          <p:nvPr/>
        </p:nvSpPr>
        <p:spPr bwMode="auto">
          <a:xfrm>
            <a:off x="539750" y="2708275"/>
            <a:ext cx="813593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唯有不斷的求新求進，讓顧客提升效率、降低彼我之作業成本，才能在此競爭白熱化的市場上，得以不斷成長茁壯</a:t>
            </a:r>
          </a:p>
          <a:p>
            <a:pPr>
              <a:spcBef>
                <a:spcPct val="50000"/>
              </a:spcBef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採取化被動為主動的服務精神，永遠站在顧客的立場，提供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專業的服務經驗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（</a:t>
            </a: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Domain Know how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），幫顧客規劃更遠程、更優質的服務，掌握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全球運籌管理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（</a:t>
            </a: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GLM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Global Logistic Management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）的精髓，成為提供顧客最佳後勤支援系統的夥伴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C0FE-73CD-4BC9-B143-6CD3328143FC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200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經營理念</a:t>
            </a:r>
          </a:p>
        </p:txBody>
      </p:sp>
      <p:sp>
        <p:nvSpPr>
          <p:cNvPr id="2000899" name="Text Box 3"/>
          <p:cNvSpPr txBox="1">
            <a:spLocks noChangeArrowheads="1"/>
          </p:cNvSpPr>
          <p:nvPr/>
        </p:nvSpPr>
        <p:spPr bwMode="auto">
          <a:xfrm>
            <a:off x="971550" y="1628775"/>
            <a:ext cx="70580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時時以如何自我突破、提昇整體績效、降低成本，來提供更好的服務，展現五崧捷運真正的價值。</a:t>
            </a:r>
          </a:p>
        </p:txBody>
      </p:sp>
      <p:sp>
        <p:nvSpPr>
          <p:cNvPr id="2000900" name="Text Box 4"/>
          <p:cNvSpPr txBox="1">
            <a:spLocks noChangeArrowheads="1"/>
          </p:cNvSpPr>
          <p:nvPr/>
        </p:nvSpPr>
        <p:spPr bwMode="auto">
          <a:xfrm>
            <a:off x="539750" y="2852738"/>
            <a:ext cx="7993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企業佈局全球化，積極建置一個以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顧客關係管理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CRM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）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為核心的</a:t>
            </a:r>
            <a:r>
              <a:rPr kumimoji="0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e-Business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作業平台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，快速地連結上下游，以求取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最短的作業流程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最大的顧客滿意度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，創造智識經濟時代「</a:t>
            </a:r>
            <a:r>
              <a:rPr kumimoji="0"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雙贏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」的策略夥伴！ </a:t>
            </a:r>
          </a:p>
        </p:txBody>
      </p:sp>
      <p:pic>
        <p:nvPicPr>
          <p:cNvPr id="61446" name="Picture 5" descr="MCj00786290000[1]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38813" y="3951288"/>
            <a:ext cx="1760537" cy="17494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FE1C8-EDD0-4FF0-87D0-09BDA9E8CE37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200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經營理念</a:t>
            </a:r>
          </a:p>
        </p:txBody>
      </p:sp>
      <p:pic>
        <p:nvPicPr>
          <p:cNvPr id="62468" name="Picture 3" descr="MCj02971490000[1]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35363" y="2487613"/>
            <a:ext cx="1766887" cy="1579562"/>
          </a:xfrm>
          <a:noFill/>
        </p:spPr>
      </p:pic>
      <p:sp>
        <p:nvSpPr>
          <p:cNvPr id="2001924" name="Text Box 4"/>
          <p:cNvSpPr txBox="1">
            <a:spLocks noChangeArrowheads="1"/>
          </p:cNvSpPr>
          <p:nvPr/>
        </p:nvSpPr>
        <p:spPr bwMode="auto">
          <a:xfrm>
            <a:off x="1042988" y="1412875"/>
            <a:ext cx="7343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堅持並持續不斷的投入資源，成功的建構一個讓企業作業接軌</a:t>
            </a:r>
            <a:r>
              <a:rPr kumimoji="0"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(Operation Link)</a:t>
            </a:r>
            <a:r>
              <a:rPr kumimoji="0"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平台整合</a:t>
            </a:r>
            <a:r>
              <a:rPr kumimoji="0"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Portal Link</a:t>
            </a:r>
            <a:r>
              <a:rPr kumimoji="0"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）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、資訊接軌</a:t>
            </a:r>
            <a:r>
              <a:rPr kumimoji="0"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Information Link</a:t>
            </a:r>
            <a:r>
              <a:rPr kumimoji="0"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）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之全球運籌體系。</a:t>
            </a:r>
          </a:p>
        </p:txBody>
      </p:sp>
      <p:sp>
        <p:nvSpPr>
          <p:cNvPr id="2001925" name="Text Box 5"/>
          <p:cNvSpPr txBox="1">
            <a:spLocks noChangeArrowheads="1"/>
          </p:cNvSpPr>
          <p:nvPr/>
        </p:nvSpPr>
        <p:spPr bwMode="auto">
          <a:xfrm>
            <a:off x="755650" y="4365625"/>
            <a:ext cx="77755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運用 </a:t>
            </a: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Domain Know how 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與企業精神</a:t>
            </a: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kumimoji="0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Do the Best</a:t>
            </a: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 !』</a:t>
            </a:r>
            <a:r>
              <a: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實踐全球運籌管理的最佳化，是五崧捷運的企業使命與新世紀理想的呈現 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990</Words>
  <Application>Microsoft Office PowerPoint</Application>
  <PresentationFormat>如螢幕大小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教學目標</vt:lpstr>
      <vt:lpstr>五崧捷運股份有限公司</vt:lpstr>
      <vt:lpstr>壹：公司簡介</vt:lpstr>
      <vt:lpstr>有關五崧</vt:lpstr>
      <vt:lpstr>有關五崧</vt:lpstr>
      <vt:lpstr>公司沿革-大事紀</vt:lpstr>
      <vt:lpstr>公司願景</vt:lpstr>
      <vt:lpstr>經營理念</vt:lpstr>
      <vt:lpstr>經營理念</vt:lpstr>
      <vt:lpstr>經營理念</vt:lpstr>
      <vt:lpstr>企業識別</vt:lpstr>
      <vt:lpstr>車隊介紹</vt:lpstr>
      <vt:lpstr>品質政策</vt:lpstr>
      <vt:lpstr>策略目標</vt:lpstr>
      <vt:lpstr>投影片 14</vt:lpstr>
      <vt:lpstr>投影片 15</vt:lpstr>
      <vt:lpstr>投影片 16</vt:lpstr>
      <vt:lpstr>投影片 17</vt:lpstr>
      <vt:lpstr>成效評估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五崧捷運股份有限公司</dc:title>
  <dc:creator>Your User Name</dc:creator>
  <cp:lastModifiedBy>Your User Name</cp:lastModifiedBy>
  <cp:revision>1</cp:revision>
  <dcterms:created xsi:type="dcterms:W3CDTF">2010-07-17T14:35:41Z</dcterms:created>
  <dcterms:modified xsi:type="dcterms:W3CDTF">2010-07-17T14:36:29Z</dcterms:modified>
</cp:coreProperties>
</file>